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90" r:id="rId14"/>
    <p:sldId id="291" r:id="rId15"/>
    <p:sldId id="292" r:id="rId16"/>
    <p:sldId id="293" r:id="rId17"/>
    <p:sldId id="294" r:id="rId18"/>
    <p:sldId id="297" r:id="rId19"/>
    <p:sldId id="298" r:id="rId20"/>
    <p:sldId id="299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300" r:id="rId29"/>
    <p:sldId id="301" r:id="rId30"/>
    <p:sldId id="275" r:id="rId31"/>
    <p:sldId id="276" r:id="rId32"/>
    <p:sldId id="278" r:id="rId33"/>
    <p:sldId id="277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5" r:id="rId46"/>
    <p:sldId id="29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/>
          <a:lstStyle/>
          <a:p>
            <a:r>
              <a:rPr lang="uk-UA" dirty="0" smtClean="0"/>
              <a:t>Будова й різноманітність квіток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2" descr="http://img0.liveinternet.ru/images/attach/c/6/90/24/90024948_42936961_kak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9" y="952002"/>
            <a:ext cx="7632848" cy="57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Чашолистки  (однина – чашолисток) можуть зростатися</a:t>
            </a:r>
            <a:endParaRPr lang="ru-RU" sz="2800" dirty="0"/>
          </a:p>
        </p:txBody>
      </p:sp>
      <p:pic>
        <p:nvPicPr>
          <p:cNvPr id="10242" name="Picture 2" descr="http://softopirat.com/uploads/posts/2012-06/1340000208_1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99276" cy="54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Пелюстки  (віночок) – яскраві стерильні частини квітки </a:t>
            </a:r>
          </a:p>
          <a:p>
            <a:pPr marL="0" indent="0" algn="ctr">
              <a:buNone/>
            </a:pPr>
            <a:r>
              <a:rPr lang="uk-UA" sz="2800" dirty="0" smtClean="0"/>
              <a:t>для приваблення комах</a:t>
            </a:r>
            <a:endParaRPr lang="ru-RU" sz="2800" dirty="0"/>
          </a:p>
        </p:txBody>
      </p:sp>
      <p:pic>
        <p:nvPicPr>
          <p:cNvPr id="11266" name="Picture 2" descr="http://st.gdefon.com/wallpapers_original/wallpapers/406705_cvety_goroshek_pchela_fon_oboi_1680x1050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4936" cy="52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Пелюстки  (однина – пелюстка) можуть зростатися</a:t>
            </a:r>
            <a:endParaRPr lang="ru-RU" sz="2800" dirty="0"/>
          </a:p>
        </p:txBody>
      </p:sp>
      <p:pic>
        <p:nvPicPr>
          <p:cNvPr id="12290" name="Picture 2" descr="http://www.torange.ru/photo/4/13/%D0%9D%D0%B0%D0%BF%D0%B5%D1%80%D1%81%D1%82%D1%8F%D0%BD%D0%BA%D0%B0-%D0%9A%D1%80%D1%83%D0%BF%D0%BD%D0%BE-1260266001_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1"/>
            <a:ext cx="8477671" cy="56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Пігмент антоціан забарвлює пелюстки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Півонія  </a:t>
            </a:r>
            <a:endParaRPr lang="ru-RU" sz="2800" dirty="0"/>
          </a:p>
        </p:txBody>
      </p:sp>
      <p:pic>
        <p:nvPicPr>
          <p:cNvPr id="35842" name="Picture 2" descr="http://oranjerea.ru/files/images/Maxrov_p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1641"/>
            <a:ext cx="7443192" cy="55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Пігмент антоціан забарвлює пелюстки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Волошка  </a:t>
            </a:r>
            <a:endParaRPr lang="ru-RU" sz="2800" dirty="0"/>
          </a:p>
        </p:txBody>
      </p:sp>
      <p:pic>
        <p:nvPicPr>
          <p:cNvPr id="36866" name="Picture 2" descr="http://malahov-plus.com/uploads/posts/2010-04/1271481333_0924844ca07ae43f38ccf5654af127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0" y="621567"/>
            <a:ext cx="7323677" cy="55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Пігмент антоціан забарвлює пелюстки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Бузок  </a:t>
            </a:r>
            <a:endParaRPr lang="ru-RU" sz="2800" dirty="0"/>
          </a:p>
        </p:txBody>
      </p:sp>
      <p:pic>
        <p:nvPicPr>
          <p:cNvPr id="37890" name="Picture 2" descr="http://iloveua.org/data/editor/Image/dendrarii_attach_large_imag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5492"/>
            <a:ext cx="7200800" cy="55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Пігмент антоціан забарвлює пелюстки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Півники </a:t>
            </a:r>
            <a:endParaRPr lang="ru-RU" sz="2800" dirty="0"/>
          </a:p>
        </p:txBody>
      </p:sp>
      <p:pic>
        <p:nvPicPr>
          <p:cNvPr id="38916" name="Picture 4" descr="http://velskforest.ru/uploads/posts/2012-01/1327152511_ir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8" y="620688"/>
            <a:ext cx="7523989" cy="5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Білий колір – відсутність пігментів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Анемони  </a:t>
            </a:r>
            <a:endParaRPr lang="ru-RU" sz="2800" dirty="0"/>
          </a:p>
        </p:txBody>
      </p:sp>
      <p:pic>
        <p:nvPicPr>
          <p:cNvPr id="39938" name="Picture 2" descr="http://ru.upphotos.net/wallpapers/2013/07/%D0%91%D0%B5%D0%BB%D1%8B%D0%B5-%D1%86%D0%B2%D0%B5%D1%82%D1%8B-%D0%B0%D0%BD%D0%B5%D0%BC%D0%BE%D0%BD%D1%8B-%D0%BD%D0%B5%D0%B1%D0%BE-%D0%BF%D0%BE%D0%BB%D0%B5-%D1%82%D1%80%D0%B0%D0%B2%D1%8B-800x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5" y="692696"/>
            <a:ext cx="8783687" cy="54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Оцвітина = чашолистки + пелюстки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Подвійна оцвітина </a:t>
            </a:r>
            <a:endParaRPr lang="ru-RU" sz="2800" dirty="0"/>
          </a:p>
        </p:txBody>
      </p:sp>
      <p:pic>
        <p:nvPicPr>
          <p:cNvPr id="43010" name="Picture 2" descr="http://macroclub.ru/gallery/data/521/lycopersicon_esculen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Оцвітина = чашолистки + пелюстки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Проста оцвітина (листочки) </a:t>
            </a:r>
            <a:endParaRPr lang="ru-RU" sz="2800" dirty="0"/>
          </a:p>
        </p:txBody>
      </p:sp>
      <p:pic>
        <p:nvPicPr>
          <p:cNvPr id="44034" name="Picture 2" descr="http://img1.liveinternet.ru/images/attach/b/3/41/530/41530079_tyulpanuy_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6170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Це вкорочений, видозмінений, обмежений у рості пагін</a:t>
            </a:r>
            <a:endParaRPr lang="ru-RU" sz="2800" dirty="0"/>
          </a:p>
        </p:txBody>
      </p:sp>
      <p:pic>
        <p:nvPicPr>
          <p:cNvPr id="2050" name="Picture 2" descr="http://3.bp.blogspot.com/_Dbl0WRUmHnE/TTy-lYi7jFI/AAAAAAAAAN4/1d9NZzs727M/s1600/lo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1466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Оцвітина = чашолистки + пелюстки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Голі квітки (без оцвітини) </a:t>
            </a:r>
            <a:endParaRPr lang="ru-RU" sz="2800" dirty="0"/>
          </a:p>
        </p:txBody>
      </p:sp>
      <p:pic>
        <p:nvPicPr>
          <p:cNvPr id="45058" name="Picture 2" descr="http://mygazeta.com/i/2011/04/836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6"/>
            <a:ext cx="7488833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Тичинки – репродуктивні частини квітки </a:t>
            </a:r>
          </a:p>
          <a:p>
            <a:pPr marL="0" indent="0" algn="ctr">
              <a:buNone/>
            </a:pPr>
            <a:r>
              <a:rPr lang="uk-UA" sz="2800" dirty="0" smtClean="0"/>
              <a:t>(на тичинковій нитці пиляк, а в ньому – пилкові зерна)</a:t>
            </a:r>
            <a:endParaRPr lang="ru-RU" sz="2800" dirty="0"/>
          </a:p>
        </p:txBody>
      </p:sp>
      <p:pic>
        <p:nvPicPr>
          <p:cNvPr id="13314" name="Picture 2" descr="http://www.wallon.ru/_ph/16/104771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6"/>
            <a:ext cx="6959146" cy="52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Маточка – репродуктивна частина квітки </a:t>
            </a:r>
          </a:p>
          <a:p>
            <a:pPr marL="0" indent="0" algn="ctr">
              <a:buNone/>
            </a:pPr>
            <a:r>
              <a:rPr lang="uk-UA" sz="2800" dirty="0" smtClean="0"/>
              <a:t>(має приймочку, стовпчик і зав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язь</a:t>
            </a:r>
            <a:r>
              <a:rPr lang="uk-UA" sz="2800" dirty="0" smtClean="0"/>
              <a:t> із насінними зачатками)</a:t>
            </a:r>
            <a:endParaRPr lang="ru-RU" sz="2800" dirty="0"/>
          </a:p>
        </p:txBody>
      </p:sp>
      <p:pic>
        <p:nvPicPr>
          <p:cNvPr id="14338" name="Picture 2" descr="http://lens-club.ru/public/files/gallery/ecc086ca190e3b5d6e83101e46319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0680"/>
            <a:ext cx="8030633" cy="53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Вважається, що всі частини квітки походять від листків</a:t>
            </a:r>
            <a:endParaRPr lang="ru-RU" sz="2800" dirty="0"/>
          </a:p>
        </p:txBody>
      </p:sp>
      <p:pic>
        <p:nvPicPr>
          <p:cNvPr id="15362" name="Picture 2" descr="http://dic.academic.ru/pictures/brokgauz_efron/b67_27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711"/>
            <a:ext cx="9144000" cy="53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Різноманітність квіток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Двостатеві квітки мають тичинки і маточку</a:t>
            </a:r>
            <a:endParaRPr lang="ru-RU" sz="2800" dirty="0"/>
          </a:p>
        </p:txBody>
      </p:sp>
      <p:pic>
        <p:nvPicPr>
          <p:cNvPr id="16386" name="Picture 2" descr="http://www.zastavki.com/pictures/1920x1200/2010/Nature_Flowers_Flower_pollen_pistil_stamen_02236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29690"/>
            <a:ext cx="8931826" cy="55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Різноманітність квіток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Одностатева маточкова квітка</a:t>
            </a:r>
            <a:endParaRPr lang="ru-RU" sz="2800" dirty="0"/>
          </a:p>
        </p:txBody>
      </p:sp>
      <p:pic>
        <p:nvPicPr>
          <p:cNvPr id="17410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39203" cy="56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Різноманітність квіток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Одностатева тичинкова квітка</a:t>
            </a:r>
            <a:endParaRPr lang="ru-RU" sz="2800" dirty="0"/>
          </a:p>
        </p:txBody>
      </p:sp>
      <p:pic>
        <p:nvPicPr>
          <p:cNvPr id="18434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2510"/>
            <a:ext cx="7440761" cy="55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Різноманітність квіток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центрі чоловіча квітка, з боків - жіночі</a:t>
            </a:r>
            <a:endParaRPr lang="ru-RU" sz="2800" dirty="0"/>
          </a:p>
        </p:txBody>
      </p:sp>
      <p:pic>
        <p:nvPicPr>
          <p:cNvPr id="19458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8796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Однодомні рослини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Кукурудза  </a:t>
            </a:r>
            <a:endParaRPr lang="ru-RU" sz="2800" dirty="0"/>
          </a:p>
        </p:txBody>
      </p:sp>
      <p:pic>
        <p:nvPicPr>
          <p:cNvPr id="46082" name="Picture 2" descr="http://sad6sotok.ru/wp-content/uploads/2009/02/d0bad183d0bad183d180d183d0b7d0b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5182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goldofparadise.com/myimage/Sad/kukuruz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764704"/>
            <a:ext cx="383442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Дводомні рослини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Верба  </a:t>
            </a:r>
            <a:endParaRPr lang="ru-RU" sz="2800" dirty="0"/>
          </a:p>
        </p:txBody>
      </p:sp>
      <p:pic>
        <p:nvPicPr>
          <p:cNvPr id="47108" name="Picture 4" descr="http://images.nature.web.ru/nature/2001/03/16/0001162115/p20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98563"/>
            <a:ext cx="5249441" cy="35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://images.nature.web.ru/nature/2001/03/16/0001162115/p200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2" y="692695"/>
            <a:ext cx="4820964" cy="32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0362" y="764704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Жіночі квітки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3140968"/>
            <a:ext cx="164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Чоловічі квітки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4624"/>
            <a:ext cx="3394720" cy="165618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4365104"/>
            <a:ext cx="3178696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Квітка пристосована до статевого розмноження</a:t>
            </a:r>
            <a:endParaRPr lang="ru-RU" sz="2800" dirty="0"/>
          </a:p>
        </p:txBody>
      </p:sp>
      <p:pic>
        <p:nvPicPr>
          <p:cNvPr id="3074" name="Picture 2" descr="http://911family.ru/wp-content/uploads/2011/06/%D0%B4%D0%B2%D0%B0-%D1%86%D0%B2%D0%B5%D1%82%D0%BA%D0%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37"/>
            <a:ext cx="5084195" cy="6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Різноманітність квіток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Нестатеві квітки не мають тичинок і маточок</a:t>
            </a:r>
            <a:endParaRPr lang="ru-RU" sz="2800" dirty="0"/>
          </a:p>
        </p:txBody>
      </p:sp>
      <p:pic>
        <p:nvPicPr>
          <p:cNvPr id="20484" name="Picture 4" descr="http://www.plantarium.ru/dat/plants/9/957/153957_708258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5" y="620687"/>
            <a:ext cx="7404489" cy="55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Різноманітність квіток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Правильна квітка має кілька площин симетрії</a:t>
            </a:r>
            <a:endParaRPr lang="ru-RU" sz="2800" dirty="0"/>
          </a:p>
        </p:txBody>
      </p:sp>
      <p:pic>
        <p:nvPicPr>
          <p:cNvPr id="21510" name="Picture 6" descr="http://2.bp.blogspot.com/-Eot_droCtHQ/TfeQ9g9nLqI/AAAAAAAABoA/z1qFdvZcZ6Q/s1600/345a2f50a23b6107b748ba18630f34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73412" cy="56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Різноманітність квіток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Неправильна квітка має одну площину симетрії</a:t>
            </a:r>
            <a:endParaRPr lang="ru-RU" sz="2800" dirty="0"/>
          </a:p>
        </p:txBody>
      </p:sp>
      <p:pic>
        <p:nvPicPr>
          <p:cNvPr id="22530" name="Picture 2" descr="http://pozitiv-news.ru/wp-content/uploads/2013/06/Dracula-simia-14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8" y="620688"/>
            <a:ext cx="7443192" cy="55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3172" y="5661248"/>
            <a:ext cx="2372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Орхідея Дракула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Різноманітність квіток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Асиметрична квітка не має площин симетрії</a:t>
            </a:r>
            <a:endParaRPr lang="ru-RU" sz="2800" dirty="0"/>
          </a:p>
        </p:txBody>
      </p:sp>
      <p:pic>
        <p:nvPicPr>
          <p:cNvPr id="23554" name="Picture 2" descr="http://proxy12.media.online.ua/uol/r3-9d650bcb20/50bbf4f88c6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40149" cy="55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Різноманітність квіток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Вітрозапильні квітки можуть бути без пелюсток</a:t>
            </a:r>
            <a:endParaRPr lang="ru-RU" sz="2800" dirty="0"/>
          </a:p>
        </p:txBody>
      </p:sp>
      <p:pic>
        <p:nvPicPr>
          <p:cNvPr id="24578" name="Picture 2" descr="http://natureworld.ru/misc/plants/speed_plants/secale_cere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8262703" cy="56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квіток для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Вживають у їжу </a:t>
            </a:r>
            <a:r>
              <a:rPr lang="uk-UA" sz="2800" dirty="0"/>
              <a:t>(</a:t>
            </a:r>
            <a:r>
              <a:rPr lang="uk-UA" sz="2800" dirty="0" smtClean="0"/>
              <a:t>шафран)</a:t>
            </a:r>
            <a:endParaRPr lang="ru-RU" sz="2800" dirty="0"/>
          </a:p>
        </p:txBody>
      </p:sp>
      <p:pic>
        <p:nvPicPr>
          <p:cNvPr id="25602" name="Picture 2" descr="http://img.do100verno.com/user/vmashchenko/media/photo/203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9"/>
            <a:ext cx="8208912" cy="55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квіток для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Ароматерапія</a:t>
            </a:r>
            <a:r>
              <a:rPr lang="uk-UA" sz="2800" dirty="0" smtClean="0"/>
              <a:t> (лаванда) </a:t>
            </a:r>
            <a:endParaRPr lang="ru-RU" sz="2800" dirty="0"/>
          </a:p>
        </p:txBody>
      </p:sp>
      <p:pic>
        <p:nvPicPr>
          <p:cNvPr id="26626" name="Picture 2" descr="http://krymlavanda.ru/images/stories/lavanda-razmnozheniy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94480" cy="55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квіток для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Прикраса (троянди) </a:t>
            </a:r>
            <a:endParaRPr lang="ru-RU" sz="2800" dirty="0"/>
          </a:p>
        </p:txBody>
      </p:sp>
      <p:pic>
        <p:nvPicPr>
          <p:cNvPr id="27650" name="Picture 2" descr="http://img0.liveinternet.ru/images/foto/b/1/apps/1/357/1357582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31596" cy="56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квіток для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Прикраса (жоржини) </a:t>
            </a:r>
            <a:endParaRPr lang="ru-RU" sz="2800" dirty="0"/>
          </a:p>
        </p:txBody>
      </p:sp>
      <p:pic>
        <p:nvPicPr>
          <p:cNvPr id="28674" name="Picture 2" descr="http://posowetuem.ru/img/bolezni-geor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3264"/>
            <a:ext cx="8355841" cy="55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квіток для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Прикраса (хризантеми) </a:t>
            </a:r>
            <a:endParaRPr lang="ru-RU" sz="2800" dirty="0"/>
          </a:p>
        </p:txBody>
      </p:sp>
      <p:pic>
        <p:nvPicPr>
          <p:cNvPr id="29698" name="Picture 2" descr="http://www.ua.all.biz/img/ua/catalog/19964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48061" cy="56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Німецький поет і вчений </a:t>
            </a:r>
            <a:r>
              <a:rPr lang="uk-UA" sz="2800" dirty="0" err="1" smtClean="0"/>
              <a:t>Йоган</a:t>
            </a:r>
            <a:r>
              <a:rPr lang="uk-UA" sz="2800" dirty="0" smtClean="0"/>
              <a:t> Гете був любителем ботаніки</a:t>
            </a:r>
            <a:endParaRPr lang="ru-RU" sz="2800" dirty="0"/>
          </a:p>
        </p:txBody>
      </p:sp>
      <p:pic>
        <p:nvPicPr>
          <p:cNvPr id="4100" name="Picture 4" descr="Файл:Der junge Goethe, gemalt von Angelica Kauffmann 1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0826"/>
            <a:ext cx="4104456" cy="543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loriculture.ru/rast/razn/lek/ris/Kalanch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28" y="730292"/>
            <a:ext cx="35587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5760" y="5013176"/>
            <a:ext cx="4372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Він дав визначення «квітка», </a:t>
            </a:r>
          </a:p>
          <a:p>
            <a:r>
              <a:rPr lang="uk-UA" dirty="0" smtClean="0"/>
              <a:t>а </a:t>
            </a:r>
            <a:r>
              <a:rPr lang="uk-UA" dirty="0" err="1" smtClean="0"/>
              <a:t>коланхое</a:t>
            </a:r>
            <a:r>
              <a:rPr lang="uk-UA" dirty="0" smtClean="0"/>
              <a:t> в Європі і досі звуть квітка Гете </a:t>
            </a:r>
          </a:p>
          <a:p>
            <a:r>
              <a:rPr lang="uk-UA" dirty="0" smtClean="0"/>
              <a:t>(він відкрив його лікарські властивості)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квіток для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Прикраса (чорнобривці) </a:t>
            </a:r>
            <a:endParaRPr lang="ru-RU" sz="2800" dirty="0"/>
          </a:p>
        </p:txBody>
      </p:sp>
      <p:pic>
        <p:nvPicPr>
          <p:cNvPr id="30722" name="Picture 2" descr="http://img-fotki.yandex.ru/get/4609/50670144.1d/0_6e316_ed4e0db8_-2-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2" y="692696"/>
            <a:ext cx="8272148" cy="54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квіток для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Прикраса (гвоздики) </a:t>
            </a:r>
            <a:endParaRPr lang="ru-RU" sz="2800" dirty="0"/>
          </a:p>
        </p:txBody>
      </p:sp>
      <p:pic>
        <p:nvPicPr>
          <p:cNvPr id="31746" name="Picture 2" descr="http://bigcatalogphotos.ru/photos/flowers-and-plants-photos/gvozdichnye-photos/gvozdika-photos/photo-017-gvozdika-gvozdich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5527"/>
            <a:ext cx="7992888" cy="55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квіток для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Лікарські (кінський каштан) </a:t>
            </a:r>
            <a:endParaRPr lang="ru-RU" sz="2800" dirty="0"/>
          </a:p>
        </p:txBody>
      </p:sp>
      <p:pic>
        <p:nvPicPr>
          <p:cNvPr id="32770" name="Picture 2" descr="http://all-pages.com/img/repphotos2/repphoto_7807_8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7937"/>
            <a:ext cx="8310400" cy="553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квіток для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Лікарські (ромашка) </a:t>
            </a:r>
            <a:endParaRPr lang="ru-RU" sz="2800" dirty="0"/>
          </a:p>
        </p:txBody>
      </p:sp>
      <p:pic>
        <p:nvPicPr>
          <p:cNvPr id="33794" name="Picture 2" descr="http://upload.wikimedia.org/wikipedia/commons/7/7f/Chamomile_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1769"/>
            <a:ext cx="7488832" cy="55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квіток для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Лікарські (липа) </a:t>
            </a:r>
            <a:endParaRPr lang="ru-RU" sz="2800" dirty="0"/>
          </a:p>
        </p:txBody>
      </p:sp>
      <p:pic>
        <p:nvPicPr>
          <p:cNvPr id="34818" name="Picture 2" descr="http://znak.at.ua/_ph/12/174741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052"/>
            <a:ext cx="9144000" cy="56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Вольфія</a:t>
            </a:r>
            <a:r>
              <a:rPr lang="uk-UA" sz="3200" dirty="0" smtClean="0"/>
              <a:t> – найменша рослина </a:t>
            </a:r>
            <a:br>
              <a:rPr lang="uk-UA" sz="3200" dirty="0" smtClean="0"/>
            </a:br>
            <a:r>
              <a:rPr lang="uk-UA" sz="3200" dirty="0" smtClean="0"/>
              <a:t>з найменшою квіткою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Фото </a:t>
            </a:r>
            <a:r>
              <a:rPr lang="uk-UA" sz="2800" dirty="0" err="1" smtClean="0"/>
              <a:t>сканувального</a:t>
            </a:r>
            <a:r>
              <a:rPr lang="uk-UA" sz="2800" dirty="0" smtClean="0"/>
              <a:t> мікроскопа </a:t>
            </a:r>
            <a:endParaRPr lang="ru-RU" sz="2800" dirty="0"/>
          </a:p>
        </p:txBody>
      </p:sp>
      <p:pic>
        <p:nvPicPr>
          <p:cNvPr id="40962" name="Picture 2" descr="Цветение воль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82597"/>
            <a:ext cx="6768752" cy="53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1052736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Продихи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060848"/>
            <a:ext cx="130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Тичинки (2)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2128784" y="2430180"/>
            <a:ext cx="653127" cy="35074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147508" y="1691516"/>
            <a:ext cx="1335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Маточка (1)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82422" y="1998591"/>
            <a:ext cx="326563" cy="65089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732240" y="5661248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0,25 мм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а </a:t>
            </a:r>
            <a:endParaRPr lang="ru-RU" sz="2800" dirty="0"/>
          </a:p>
        </p:txBody>
      </p:sp>
      <p:pic>
        <p:nvPicPr>
          <p:cNvPr id="41986" name="Picture 2" descr="http://1.bp.blogspot.com/-4HATeEFF5Wc/TnoJD3faiBI/AAAAAAAABnY/VAUY7p9EK9g/s1600/Wolffia+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237312"/>
            <a:ext cx="1442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>
                <a:solidFill>
                  <a:schemeClr val="bg1"/>
                </a:solidFill>
              </a:rPr>
              <a:t>Вольфія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Квітки розвиваються на верхівці стебла і </a:t>
            </a:r>
          </a:p>
          <a:p>
            <a:pPr marL="0" indent="0" algn="ctr">
              <a:buNone/>
            </a:pPr>
            <a:r>
              <a:rPr lang="uk-UA" sz="2800" dirty="0" smtClean="0"/>
              <a:t>в пазухах листків із репродуктивних бруньок</a:t>
            </a:r>
            <a:endParaRPr lang="ru-RU" sz="2800" dirty="0"/>
          </a:p>
        </p:txBody>
      </p:sp>
      <p:pic>
        <p:nvPicPr>
          <p:cNvPr id="5122" name="Picture 2" descr="http://parkfoto.ru/wp-content/uploads/2007/10/20070825-dscf0565.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6691"/>
            <a:ext cx="6840760" cy="51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Квітконіжка – видозмінене стебло пагона</a:t>
            </a:r>
            <a:endParaRPr lang="ru-RU" sz="2800" dirty="0"/>
          </a:p>
        </p:txBody>
      </p:sp>
      <p:pic>
        <p:nvPicPr>
          <p:cNvPr id="6146" name="Picture 2" descr="http://a62live.ru/images/stories/val/t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7"/>
            <a:ext cx="8167605" cy="56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Квітки без квітконіжки - сидячі</a:t>
            </a:r>
            <a:endParaRPr lang="ru-RU" sz="2800" dirty="0"/>
          </a:p>
        </p:txBody>
      </p:sp>
      <p:pic>
        <p:nvPicPr>
          <p:cNvPr id="7170" name="Picture 2" descr="http://animalworld.com.ua/images/2009/July_09/Fito/Gladiolus/Gladiolu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2250"/>
            <a:ext cx="7272808" cy="56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Квітколоже – видозмінена вкорочена верхівка пагона</a:t>
            </a:r>
            <a:endParaRPr lang="ru-RU" sz="2800" dirty="0"/>
          </a:p>
        </p:txBody>
      </p:sp>
      <p:pic>
        <p:nvPicPr>
          <p:cNvPr id="8194" name="Picture 2" descr="http://www.bankoboev.ru/images/MTE4NDM1/Bankoboev.Ru_krasnaya_roza_i_bu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366"/>
            <a:ext cx="8497520" cy="56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Квітка – видозмінений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Чашолистки – стерильні захисні частини квітки, видозмінені листки </a:t>
            </a:r>
            <a:endParaRPr lang="ru-RU" sz="2800" dirty="0"/>
          </a:p>
        </p:txBody>
      </p:sp>
      <p:pic>
        <p:nvPicPr>
          <p:cNvPr id="9218" name="Picture 2" descr="Бутон желтой ро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" y="836712"/>
            <a:ext cx="9156171" cy="51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455</Words>
  <Application>Microsoft Office PowerPoint</Application>
  <PresentationFormat>Экран (4:3)</PresentationFormat>
  <Paragraphs>106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Будова й різноманітність квіток</vt:lpstr>
      <vt:lpstr>Квітка – видозмінений пагін</vt:lpstr>
      <vt:lpstr>Квітка – видозмінений пагін</vt:lpstr>
      <vt:lpstr>Квітка – видозмінений пагін</vt:lpstr>
      <vt:lpstr>Квітка – видозмінений пагін</vt:lpstr>
      <vt:lpstr>Квітка – видозмінений пагін</vt:lpstr>
      <vt:lpstr>Квітка – видозмінений пагін</vt:lpstr>
      <vt:lpstr>Квітка – видозмінений пагін</vt:lpstr>
      <vt:lpstr>Квітка – видозмінений пагін</vt:lpstr>
      <vt:lpstr>Квітка – видозмінений пагін</vt:lpstr>
      <vt:lpstr>Квітка – видозмінений пагін</vt:lpstr>
      <vt:lpstr>Квітка – видозмінений пагін</vt:lpstr>
      <vt:lpstr>Пігмент антоціан забарвлює пелюстки</vt:lpstr>
      <vt:lpstr>Пігмент антоціан забарвлює пелюстки</vt:lpstr>
      <vt:lpstr>Пігмент антоціан забарвлює пелюстки</vt:lpstr>
      <vt:lpstr>Пігмент антоціан забарвлює пелюстки</vt:lpstr>
      <vt:lpstr>Білий колір – відсутність пігментів</vt:lpstr>
      <vt:lpstr>Оцвітина = чашолистки + пелюстки</vt:lpstr>
      <vt:lpstr>Оцвітина = чашолистки + пелюстки</vt:lpstr>
      <vt:lpstr>Оцвітина = чашолистки + пелюстки</vt:lpstr>
      <vt:lpstr>Квітка – видозмінений пагін</vt:lpstr>
      <vt:lpstr>Квітка – видозмінений пагін</vt:lpstr>
      <vt:lpstr>Квітка – видозмінений пагін</vt:lpstr>
      <vt:lpstr>Різноманітність квіток</vt:lpstr>
      <vt:lpstr>Різноманітність квіток</vt:lpstr>
      <vt:lpstr>Різноманітність квіток</vt:lpstr>
      <vt:lpstr>Різноманітність квіток</vt:lpstr>
      <vt:lpstr>Однодомні рослини</vt:lpstr>
      <vt:lpstr>Дводомні рослини</vt:lpstr>
      <vt:lpstr>Різноманітність квіток</vt:lpstr>
      <vt:lpstr>Різноманітність квіток</vt:lpstr>
      <vt:lpstr>Різноманітність квіток</vt:lpstr>
      <vt:lpstr>Різноманітність квіток</vt:lpstr>
      <vt:lpstr>Різноманітність квіток</vt:lpstr>
      <vt:lpstr>Значення квіток для людини</vt:lpstr>
      <vt:lpstr>Значення квіток для людини</vt:lpstr>
      <vt:lpstr>Значення квіток для людини</vt:lpstr>
      <vt:lpstr>Значення квіток для людини</vt:lpstr>
      <vt:lpstr>Значення квіток для людини</vt:lpstr>
      <vt:lpstr>Значення квіток для людини</vt:lpstr>
      <vt:lpstr>Значення квіток для людини</vt:lpstr>
      <vt:lpstr>Значення квіток для людини</vt:lpstr>
      <vt:lpstr>Значення квіток для людини</vt:lpstr>
      <vt:lpstr>Значення квіток для людини</vt:lpstr>
      <vt:lpstr>Вольфія – найменша рослина  з найменшою квіткою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24</cp:revision>
  <dcterms:created xsi:type="dcterms:W3CDTF">2012-11-08T19:31:32Z</dcterms:created>
  <dcterms:modified xsi:type="dcterms:W3CDTF">2014-10-28T07:54:21Z</dcterms:modified>
</cp:coreProperties>
</file>